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4D103-37C8-499D-8996-3BB44866EB0B}" type="datetimeFigureOut">
              <a:rPr lang="ru-RU" smtClean="0"/>
              <a:t>03.02.2015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33B41-3CB7-494B-BB89-9D6F09430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4D103-37C8-499D-8996-3BB44866EB0B}" type="datetimeFigureOut">
              <a:rPr lang="ru-RU" smtClean="0"/>
              <a:t>03.02.2015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33B41-3CB7-494B-BB89-9D6F09430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4D103-37C8-499D-8996-3BB44866EB0B}" type="datetimeFigureOut">
              <a:rPr lang="ru-RU" smtClean="0"/>
              <a:t>03.02.2015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33B41-3CB7-494B-BB89-9D6F09430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4D103-37C8-499D-8996-3BB44866EB0B}" type="datetimeFigureOut">
              <a:rPr lang="ru-RU" smtClean="0"/>
              <a:t>03.02.2015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33B41-3CB7-494B-BB89-9D6F09430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4D103-37C8-499D-8996-3BB44866EB0B}" type="datetimeFigureOut">
              <a:rPr lang="ru-RU" smtClean="0"/>
              <a:t>03.02.2015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33B41-3CB7-494B-BB89-9D6F09430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4D103-37C8-499D-8996-3BB44866EB0B}" type="datetimeFigureOut">
              <a:rPr lang="ru-RU" smtClean="0"/>
              <a:t>03.02.2015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33B41-3CB7-494B-BB89-9D6F09430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4D103-37C8-499D-8996-3BB44866EB0B}" type="datetimeFigureOut">
              <a:rPr lang="ru-RU" smtClean="0"/>
              <a:t>03.02.2015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33B41-3CB7-494B-BB89-9D6F09430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4D103-37C8-499D-8996-3BB44866EB0B}" type="datetimeFigureOut">
              <a:rPr lang="ru-RU" smtClean="0"/>
              <a:t>03.02.2015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33B41-3CB7-494B-BB89-9D6F09430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4D103-37C8-499D-8996-3BB44866EB0B}" type="datetimeFigureOut">
              <a:rPr lang="ru-RU" smtClean="0"/>
              <a:t>03.02.2015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33B41-3CB7-494B-BB89-9D6F09430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4D103-37C8-499D-8996-3BB44866EB0B}" type="datetimeFigureOut">
              <a:rPr lang="ru-RU" smtClean="0"/>
              <a:t>03.02.2015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33B41-3CB7-494B-BB89-9D6F09430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4D103-37C8-499D-8996-3BB44866EB0B}" type="datetimeFigureOut">
              <a:rPr lang="ru-RU" smtClean="0"/>
              <a:t>03.02.2015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33B41-3CB7-494B-BB89-9D6F09430A6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B4D103-37C8-499D-8996-3BB44866EB0B}" type="datetimeFigureOut">
              <a:rPr lang="ru-RU" smtClean="0"/>
              <a:t>03.02.2015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33B41-3CB7-494B-BB89-9D6F09430A6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785794"/>
            <a:ext cx="7772400" cy="457203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СТРАТЕГИЯ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РАЗВИТИЯ </a:t>
            </a:r>
            <a:r>
              <a:rPr lang="ru-RU" b="1" dirty="0"/>
              <a:t>ВОСПИТАНИЯ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 </a:t>
            </a:r>
            <a:r>
              <a:rPr lang="ru-RU" b="1" dirty="0"/>
              <a:t>РОССИЙСКОЙ ФЕДЕРАЦИИ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НА </a:t>
            </a:r>
            <a:r>
              <a:rPr lang="ru-RU" b="1" dirty="0"/>
              <a:t>ПЕРИОД </a:t>
            </a:r>
            <a:r>
              <a:rPr lang="ru-RU" b="1" dirty="0" smtClean="0"/>
              <a:t>ДО </a:t>
            </a:r>
            <a:r>
              <a:rPr lang="ru-RU" b="1" dirty="0"/>
              <a:t>2025 </a:t>
            </a:r>
            <a:r>
              <a:rPr lang="ru-RU" b="1" dirty="0" smtClean="0"/>
              <a:t>ГОДА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sz="2200" b="1" dirty="0"/>
              <a:t>ПРОЕКТ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ru-RU" sz="2200" b="1" dirty="0"/>
              <a:t>в редакции от 13 января 2015 г.</a:t>
            </a:r>
            <a:r>
              <a:rPr lang="ru-RU" sz="2200" dirty="0"/>
              <a:t/>
            </a:r>
            <a:br>
              <a:rPr lang="ru-RU" sz="2200" dirty="0"/>
            </a:br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2800" b="1" dirty="0"/>
              <a:t>I. Общие положения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2800" dirty="0"/>
              <a:t>Приоритетная задача Российской Федерации – формирование новых поколений, обладающих знаниями и умениями, которые отвечают требованиям XXI века, разделяющих традиционные нравственные ценности, готовых к мирному созиданию и защите Родины. Ключевым инструментом решения этой задачи является воспитание детей. </a:t>
            </a:r>
          </a:p>
          <a:p>
            <a:pPr algn="just"/>
            <a:r>
              <a:rPr lang="ru-RU" sz="2800" dirty="0"/>
              <a:t>Стратегические ориентиры воспитания сформулированы Президентом Российской Федерации В. В. Путиным: «…Формирование гармоничной личности, воспитание гражданина России – зрелого, ответственного человека, в котором сочетается любовь к большой и малой родине, общенациональная и этническая идентичность, уважение к культуре, традициям людей, которые живут рядом».</a:t>
            </a:r>
          </a:p>
          <a:p>
            <a:pPr algn="just"/>
            <a:r>
              <a:rPr lang="ru-RU" sz="2800" dirty="0"/>
              <a:t>Стратегия развития воспитания в Российской Федерации на период до 2025 года (далее – Стратегия) призвана определить комплекс действий, адекватных динамике социальных, экономических и политических изменений в жизни страны, учитывающих особенности и потребности современных детей, социальные и психологические реалии их развития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143668"/>
          </a:xfrm>
        </p:spPr>
        <p:txBody>
          <a:bodyPr>
            <a:noAutofit/>
          </a:bodyPr>
          <a:lstStyle/>
          <a:p>
            <a:pPr algn="just"/>
            <a:r>
              <a:rPr lang="ru-RU" sz="1900" dirty="0"/>
              <a:t>Конституция Российской Федерации провозглашает права и свободы человека, гражданский мир и согласие,  исходя из общепризнанных принципов равноправия и самоопределения народов, уважения к памяти предков, передавших любовь и уважение к Отечеству, веру в добро и справедливость новым поколениям.</a:t>
            </a:r>
          </a:p>
          <a:p>
            <a:pPr algn="just"/>
            <a:r>
              <a:rPr lang="ru-RU" sz="1900" dirty="0"/>
              <a:t>Стратегия, опираясь на Конституцию Российской Федерации, учитывает нормы Конвенции ООН о правах ребенка, международно-правовые нормы об основополагающих правах родителей.</a:t>
            </a:r>
          </a:p>
          <a:p>
            <a:pPr algn="just"/>
            <a:r>
              <a:rPr lang="ru-RU" sz="1900" dirty="0"/>
              <a:t>Стратегия направлена на реализацию Указов Президента Российской Федерации, Федеральных законов Российской Федерации, в том числе Федерального закона от 24 июля 1998 года № 124-ФЗ «Об основных гарантиях прав ребёнка в Российской Федерации», Федерального закона от 29 декабря 2012 года № 273-ФЗ «Об образовании в Российской Федерации», а также постановлений Правительства Российской Федерации, иных нормативных правовых актов Российской Федерации. </a:t>
            </a:r>
          </a:p>
          <a:p>
            <a:pPr algn="just"/>
            <a:r>
              <a:rPr lang="ru-RU" sz="1900" dirty="0"/>
              <a:t>Закон «Об образовании в Российской Федерации» гарантирует обеспечение воспитания как неотъемлемой части образования, взаимосвязанной с обучением, но осуществляемой и как самостоятельная деятельность, направленная на развитие личности, создание условий для самоопределения и социализации детей на основе </a:t>
            </a:r>
            <a:r>
              <a:rPr lang="ru-RU" sz="1900" dirty="0" err="1"/>
              <a:t>социокультурных</a:t>
            </a:r>
            <a:r>
              <a:rPr lang="ru-RU" sz="1900" dirty="0"/>
              <a:t>,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00792"/>
          </a:xfrm>
        </p:spPr>
        <p:txBody>
          <a:bodyPr>
            <a:normAutofit fontScale="40000" lnSpcReduction="20000"/>
          </a:bodyPr>
          <a:lstStyle/>
          <a:p>
            <a:pPr algn="just"/>
            <a:r>
              <a:rPr lang="ru-RU" sz="5000" dirty="0"/>
              <a:t>духовно-нравственных ценностей и принятых в обществе правил и норм поведения в интересах человека, семьи, общества и государства. Воспитанию уделяется большое внимание в принятых «Концепции государственной семейной политики в Российской Федерации на период до 2025 года» и «Концепции развития дополнительного образования детей».</a:t>
            </a:r>
          </a:p>
          <a:p>
            <a:pPr algn="just"/>
            <a:r>
              <a:rPr lang="ru-RU" sz="5000" dirty="0"/>
              <a:t>Положения Стратегии взаимосвязаны с основными направлениями «Национальной стратегии действий в интересах детей на 2012–2017 годы» и предусматривают соответствие процесса развития личности детей национальному воспитательному идеалу, признание и поддержку определяющей роли семьи в воспитании детей.</a:t>
            </a:r>
          </a:p>
          <a:p>
            <a:pPr algn="just"/>
            <a:r>
              <a:rPr lang="ru-RU" sz="5000" dirty="0"/>
              <a:t>В условиях </a:t>
            </a:r>
            <a:r>
              <a:rPr lang="ru-RU" sz="5000" dirty="0" err="1"/>
              <a:t>цивилизационных</a:t>
            </a:r>
            <a:r>
              <a:rPr lang="ru-RU" sz="5000" dirty="0"/>
              <a:t> вызовов Стратегия направлена на усиление единения российского общества, переосмысление таких ценностей, как гражданская идентичность, патриотизм, ответственная жизненная позиция.</a:t>
            </a:r>
          </a:p>
          <a:p>
            <a:pPr algn="just"/>
            <a:r>
              <a:rPr lang="ru-RU" sz="5000" dirty="0"/>
              <a:t>Стратегия призвана консолидировать усилия государства и общества, направленные на решение задач формирования российской идентичности подрастающего поколения. Стратегия утверждает главенство семьи в вопросах воспитания как деятельности направленной на изменение связей ребёнка с миром, с людьми, формирующей активную позицию личности. Стратегия закладывает основы системы противодействия националистическим, экстремистским вызовам и рискам современного детства.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86412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2900" dirty="0"/>
              <a:t>Стратегия ориентирована на качественно новый общественный статус социальных институтов воспитания, обновление воспитательного процесса на основе оптимального сочетания отечественных традиций, современного опыта, достижений научных школ, предусматривающих культурно-исторический </a:t>
            </a:r>
            <a:r>
              <a:rPr lang="ru-RU" sz="2900" dirty="0" err="1"/>
              <a:t>системно-деятельностный</a:t>
            </a:r>
            <a:r>
              <a:rPr lang="ru-RU" sz="2900" dirty="0"/>
              <a:t> подход к социальной ситуации развития личностного потенциала детей и подростков</a:t>
            </a:r>
            <a:r>
              <a:rPr lang="ru-RU" sz="2900" dirty="0" smtClean="0"/>
              <a:t>.</a:t>
            </a:r>
          </a:p>
          <a:p>
            <a:pPr algn="just">
              <a:buNone/>
            </a:pPr>
            <a:endParaRPr lang="ru-RU" sz="2900" dirty="0"/>
          </a:p>
          <a:p>
            <a:pPr algn="just"/>
            <a:r>
              <a:rPr lang="ru-RU" sz="2900" dirty="0"/>
              <a:t>Реализация Стратегии предполагает качественные изменения в отечественной системе воспитания, направленные на эффективное обеспечение таких личностных результатов развития детей, как их духовно-нравственные ценностно-смысловые ориентации, мотивация к непрерывному личностному росту, коммуникативные и другие социально значимые способности, умения и навыки, обеспечивающие социальное и гражданское становление личности, успешную самореализацию в жизни, обществе и профессии.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785818"/>
          </a:xfrm>
        </p:spPr>
        <p:txBody>
          <a:bodyPr>
            <a:normAutofit fontScale="90000"/>
          </a:bodyPr>
          <a:lstStyle/>
          <a:p>
            <a:r>
              <a:rPr lang="ru-RU" sz="3100" b="1" dirty="0"/>
              <a:t>II. Цель, задачи и основа Стратегии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92922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b="1" dirty="0"/>
              <a:t>Цель Стратегии:</a:t>
            </a:r>
            <a:endParaRPr lang="ru-RU" sz="2400" dirty="0"/>
          </a:p>
          <a:p>
            <a:pPr algn="just"/>
            <a:r>
              <a:rPr lang="ru-RU" sz="2400" dirty="0"/>
              <a:t>Определить приоритеты государственной политики в области воспитания детей, основные направления развития воспитания, механизмы и ожидаемые результаты реализации Стратегии, обеспечивающие становление российской гражданской идентичности, укрепление нравственных основ общественной жизни, успешную социализацию детей, их самоопределение в мире ценностей и традиций многонационального народа Российской Федерации, межкультурное взаимопонимание и уважение.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500726"/>
          </a:xfrm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sz="3800" b="1" dirty="0"/>
              <a:t>Задачи Стратегии</a:t>
            </a:r>
            <a:r>
              <a:rPr lang="ru-RU" sz="3800" b="1" dirty="0" smtClean="0"/>
              <a:t>:</a:t>
            </a:r>
          </a:p>
          <a:p>
            <a:pPr algn="just">
              <a:buNone/>
            </a:pPr>
            <a:endParaRPr lang="ru-RU" sz="3800" dirty="0"/>
          </a:p>
          <a:p>
            <a:pPr algn="just"/>
            <a:r>
              <a:rPr lang="ru-RU" sz="3800" dirty="0"/>
              <a:t>создать условия для консолидации усилий институтов российского общества и государства по воспитанию подрастающего поколения на основе признания определяющей роли семьи;</a:t>
            </a:r>
          </a:p>
          <a:p>
            <a:pPr algn="just"/>
            <a:r>
              <a:rPr lang="ru-RU" sz="3800" dirty="0"/>
              <a:t>обеспечить поддержку семейного воспитания на основе содействия ответственному отношению</a:t>
            </a:r>
            <a:r>
              <a:rPr lang="ru-RU" sz="3800" b="1" dirty="0"/>
              <a:t> </a:t>
            </a:r>
            <a:r>
              <a:rPr lang="ru-RU" sz="3800" dirty="0"/>
              <a:t>родителей к воспитанию детей, повышению их социальной, коммуникативной и педагогической компетентности;</a:t>
            </a:r>
          </a:p>
          <a:p>
            <a:pPr algn="just"/>
            <a:r>
              <a:rPr lang="ru-RU" sz="3800" dirty="0"/>
              <a:t>повысить эффективность воспитательной деятельности в системе образования субъектов Российской Федерации;</a:t>
            </a:r>
          </a:p>
          <a:p>
            <a:pPr algn="just"/>
            <a:r>
              <a:rPr lang="ru-RU" sz="3800" dirty="0"/>
              <a:t>сформировать </a:t>
            </a:r>
            <a:r>
              <a:rPr lang="ru-RU" sz="3800" dirty="0" err="1"/>
              <a:t>социокультурную</a:t>
            </a:r>
            <a:r>
              <a:rPr lang="ru-RU" sz="3800" dirty="0"/>
              <a:t> инфраструктуру, содействующую успешной социализации детей и интегрирующую воспитательные возможности образовательных, культурных, спортивных, научных, познавательных, экскурсионно-туристических и других организаций;</a:t>
            </a:r>
          </a:p>
          <a:p>
            <a:pPr algn="just"/>
            <a:r>
              <a:rPr lang="ru-RU" sz="3800" dirty="0"/>
              <a:t>обеспечить равный доступ к инфраструктуре воспитания детей, требующих особой заботы общества и государства, включая детей с ограниченными возможностями здоровья.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715040"/>
          </a:xfrm>
        </p:spPr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ru-RU" sz="6200" b="1" dirty="0"/>
              <a:t>Приоритеты государственной политики в области воспитания</a:t>
            </a:r>
            <a:r>
              <a:rPr lang="ru-RU" sz="6200" dirty="0" smtClean="0"/>
              <a:t>:</a:t>
            </a:r>
          </a:p>
          <a:p>
            <a:pPr>
              <a:buNone/>
            </a:pPr>
            <a:endParaRPr lang="ru-RU" sz="6200" dirty="0"/>
          </a:p>
          <a:p>
            <a:pPr algn="just"/>
            <a:r>
              <a:rPr lang="ru-RU" sz="6200" dirty="0"/>
              <a:t>воспитание детей в духе уважения к человеческому достоинству, национальным традициям и общечеловеческим достижениям;</a:t>
            </a:r>
          </a:p>
          <a:p>
            <a:pPr algn="just"/>
            <a:r>
              <a:rPr lang="ru-RU" sz="6200" dirty="0"/>
              <a:t>поддержка определяющей роли семьи в воспитании детей, уважение к авторитету</a:t>
            </a:r>
            <a:r>
              <a:rPr lang="ru-RU" sz="6200" b="1" dirty="0"/>
              <a:t> </a:t>
            </a:r>
            <a:r>
              <a:rPr lang="ru-RU" sz="6200" dirty="0"/>
              <a:t>родителей</a:t>
            </a:r>
            <a:r>
              <a:rPr lang="ru-RU" sz="6200" b="1" dirty="0"/>
              <a:t> </a:t>
            </a:r>
            <a:r>
              <a:rPr lang="ru-RU" sz="6200" dirty="0"/>
              <a:t>и защита их преимущественного права на воспитание</a:t>
            </a:r>
            <a:r>
              <a:rPr lang="ru-RU" sz="6200" b="1" dirty="0"/>
              <a:t> </a:t>
            </a:r>
            <a:r>
              <a:rPr lang="ru-RU" sz="6200" dirty="0"/>
              <a:t>и</a:t>
            </a:r>
            <a:r>
              <a:rPr lang="ru-RU" sz="6200" b="1" dirty="0"/>
              <a:t> </a:t>
            </a:r>
            <a:r>
              <a:rPr lang="ru-RU" sz="6200" dirty="0"/>
              <a:t>обучение</a:t>
            </a:r>
            <a:r>
              <a:rPr lang="ru-RU" sz="6200" b="1" dirty="0"/>
              <a:t> </a:t>
            </a:r>
            <a:r>
              <a:rPr lang="ru-RU" sz="6200" dirty="0"/>
              <a:t>детей перед всеми иными лицами;</a:t>
            </a:r>
          </a:p>
          <a:p>
            <a:pPr algn="just"/>
            <a:r>
              <a:rPr lang="ru-RU" sz="6200" dirty="0"/>
              <a:t>защита прав и соблюдение законных интересов каждого ребёнка;</a:t>
            </a:r>
          </a:p>
          <a:p>
            <a:pPr algn="just"/>
            <a:r>
              <a:rPr lang="ru-RU" sz="6200" dirty="0"/>
              <a:t>обеспечение соответствия воспитания в системе образования традиционным российским культурным, духовно-нравственным и семейным ценностям; </a:t>
            </a:r>
          </a:p>
          <a:p>
            <a:pPr algn="just"/>
            <a:r>
              <a:rPr lang="ru-RU" sz="6200" dirty="0"/>
              <a:t>обеспечение условий для физического, психического, социального, духовно- нравственного развития детей, в том числе детей, находящихся в трудной жизненной ситуации (детей, оставшихся без попечения родителей; детей с ограниченными возможностями здоровья, детей - жертв вооруженных и межнациональных конфликтов, экологических и техногенных катастроф, стихийных бедствий; детей из семей беженцев и вынужденных переселенцев; детей, оказавшихся в экстремальных условиях; детей, отбывающие наказание в виде лишения свободы в </a:t>
            </a:r>
            <a:r>
              <a:rPr lang="ru-RU" sz="6200" dirty="0" smtClean="0"/>
              <a:t>воспитательных колониях </a:t>
            </a:r>
            <a:r>
              <a:rPr lang="ru-RU" sz="6200" dirty="0"/>
              <a:t>и др.)</a:t>
            </a:r>
            <a:r>
              <a:rPr lang="ru-RU" sz="4500" dirty="0"/>
              <a:t/>
            </a:r>
            <a:br>
              <a:rPr lang="ru-RU" sz="4500" dirty="0"/>
            </a:br>
            <a:r>
              <a:rPr lang="ru-RU" sz="4500" dirty="0"/>
              <a:t>	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71504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3600" dirty="0"/>
              <a:t>формирование позиции личности по отношению к окружающей действительности;</a:t>
            </a:r>
          </a:p>
          <a:p>
            <a:pPr algn="just"/>
            <a:r>
              <a:rPr lang="ru-RU" sz="3600" dirty="0"/>
              <a:t>воспитание языковой культуры детей;</a:t>
            </a:r>
          </a:p>
          <a:p>
            <a:pPr algn="just"/>
            <a:r>
              <a:rPr lang="ru-RU" sz="3600" dirty="0"/>
              <a:t>развитие сотрудничества</a:t>
            </a:r>
            <a:r>
              <a:rPr lang="ru-RU" sz="3600" b="1" dirty="0"/>
              <a:t> </a:t>
            </a:r>
            <a:r>
              <a:rPr lang="ru-RU" sz="3600" dirty="0"/>
              <a:t>субъектов системы воспитания (семьи, общества, государства, образовательных, научных, традиционных религиозных и иных общественных организаций, организаций культуры и спорта, СМИ, </a:t>
            </a:r>
            <a:r>
              <a:rPr lang="ru-RU" sz="3600" dirty="0" err="1"/>
              <a:t>бизнес-сообществ</a:t>
            </a:r>
            <a:r>
              <a:rPr lang="ru-RU" sz="3600" dirty="0"/>
              <a:t>) в совершенствовании содержания и условий воспитания подрастающего поколения граждан Российской Федерации.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928694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III</a:t>
            </a:r>
            <a:r>
              <a:rPr lang="ru-RU" sz="2800" b="1" dirty="0" smtClean="0"/>
              <a:t>. Основные направления развития воспитания</a:t>
            </a:r>
            <a:br>
              <a:rPr lang="ru-RU" sz="2800" b="1" dirty="0" smtClean="0"/>
            </a:br>
            <a:r>
              <a:rPr lang="ru-RU" sz="2000" b="1" dirty="0"/>
              <a:t>1. Развитие социальных институтов </a:t>
            </a:r>
            <a:r>
              <a:rPr lang="ru-RU" sz="2000" b="1" dirty="0" smtClean="0"/>
              <a:t>воспитания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5072098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sz="4200" b="1" dirty="0"/>
              <a:t>Поддержка семейного воспитания</a:t>
            </a:r>
            <a:r>
              <a:rPr lang="ru-RU" sz="4200" b="1" dirty="0" smtClean="0"/>
              <a:t>:</a:t>
            </a:r>
          </a:p>
          <a:p>
            <a:pPr>
              <a:buNone/>
            </a:pPr>
            <a:endParaRPr lang="ru-RU" sz="4200" dirty="0"/>
          </a:p>
          <a:p>
            <a:r>
              <a:rPr lang="ru-RU" sz="4200" dirty="0"/>
              <a:t>содействие укреплению семьи и защита приоритетного права родителей на воспитание и обучение детей перед всеми иными лицами; </a:t>
            </a:r>
          </a:p>
          <a:p>
            <a:r>
              <a:rPr lang="ru-RU" sz="4200" dirty="0"/>
              <a:t>повышение социального статуса и общественного престижа отцовства, материнства, многодетности;</a:t>
            </a:r>
          </a:p>
          <a:p>
            <a:r>
              <a:rPr lang="ru-RU" sz="4200" dirty="0"/>
              <a:t>сохранение, укрепление и развитие культуры семейного воспитания детей на основе традиционных семейных и духовно-нравственных ценностей, с учетом роли традиционных религий России;</a:t>
            </a:r>
          </a:p>
          <a:p>
            <a:r>
              <a:rPr lang="ru-RU" sz="4200" dirty="0"/>
              <a:t>популяризация лучшего педагогического опыта воспитания детей в семьях, в том числе многодетных и приемных;</a:t>
            </a:r>
          </a:p>
          <a:p>
            <a:r>
              <a:rPr lang="ru-RU" sz="4200" dirty="0"/>
              <a:t>содействие укреплению связей между поколениями, родственных связей, возрождению традиционной значимости больших </a:t>
            </a:r>
            <a:r>
              <a:rPr lang="ru-RU" sz="4200" dirty="0" err="1"/>
              <a:t>многопоколенных</a:t>
            </a:r>
            <a:r>
              <a:rPr lang="ru-RU" sz="4200" dirty="0"/>
              <a:t> семей;</a:t>
            </a:r>
          </a:p>
          <a:p>
            <a:r>
              <a:rPr lang="ru-RU" sz="4200" dirty="0"/>
              <a:t>создание условий для расширения участия семьи в воспитательной деятельности образовательных и других организаций, работающих с детьми, а также в управлении ими;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3100" dirty="0"/>
              <a:t>содействие повышению педагогической культуры родителей с участием</a:t>
            </a:r>
            <a:r>
              <a:rPr lang="ru-RU" sz="3100" b="1" dirty="0"/>
              <a:t> </a:t>
            </a:r>
            <a:r>
              <a:rPr lang="ru-RU" sz="3100" dirty="0"/>
              <a:t>образовательных и общественных организаций;</a:t>
            </a:r>
          </a:p>
          <a:p>
            <a:pPr algn="just"/>
            <a:r>
              <a:rPr lang="ru-RU" sz="3100" dirty="0"/>
              <a:t>расширение инфраструктуры семейного отдыха, семейного образовательного туризма в каникулярное время;</a:t>
            </a:r>
          </a:p>
          <a:p>
            <a:pPr algn="just"/>
            <a:r>
              <a:rPr lang="ru-RU" sz="3100" dirty="0"/>
              <a:t>поддержка семейных клубов, клубов по месту жительства, семейных и родительских объединений, содействующих укреплению семьи, сохранению и возрождению традиционных семейных и нравственных ценностей, культуры семейной жизни, усилению роли отца в семейном воспитании;</a:t>
            </a:r>
          </a:p>
          <a:p>
            <a:pPr algn="just"/>
            <a:r>
              <a:rPr lang="ru-RU" sz="3100" dirty="0"/>
              <a:t>создание условий для просвещения и консультирования родителей по правовым, экономическим, медицинским, психолого-педагогическим и иным вопросам семейного воспитания.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715040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/>
              <a:t>Развитие воспитания в системе образования:</a:t>
            </a:r>
            <a:endParaRPr lang="ru-RU" dirty="0"/>
          </a:p>
          <a:p>
            <a:pPr algn="just"/>
            <a:r>
              <a:rPr lang="ru-RU" sz="3400" dirty="0"/>
              <a:t>обновление содержания воспитания, внедрение форм и методов, основанных на лучшем педагогическом опыте в сфере воспитания</a:t>
            </a:r>
            <a:r>
              <a:rPr lang="ru-RU" sz="3400" b="1" dirty="0"/>
              <a:t> </a:t>
            </a:r>
            <a:r>
              <a:rPr lang="ru-RU" sz="3400" dirty="0"/>
              <a:t>и способствующих эффективной реализации воспитательного компонента федеральных государственных образовательных стандартов;</a:t>
            </a:r>
          </a:p>
          <a:p>
            <a:pPr algn="just"/>
            <a:r>
              <a:rPr lang="ru-RU" sz="3400" dirty="0"/>
              <a:t>содействие разработке и реализации образовательных программ, включению в образовательные программы элементов, направленных на повышение уважения детей к семье и родителям, старшим поколениям, подготовку личности к браку и семейной жизни на основе традиционных семейных и нравственных ценностей;</a:t>
            </a:r>
          </a:p>
          <a:p>
            <a:pPr algn="just"/>
            <a:r>
              <a:rPr lang="ru-RU" sz="3400" dirty="0"/>
              <a:t>полноценное использование воспитательного потенциала основных и дополнительных образовательных программ;</a:t>
            </a:r>
          </a:p>
          <a:p>
            <a:pPr algn="just"/>
            <a:r>
              <a:rPr lang="ru-RU" sz="3400" dirty="0"/>
              <a:t>расширение вариативности воспитательных систем и технологий, нацеленных на формирование индивидуальной траектории развития личности ребёнка, с учётом его потребностей, интересов и способностей;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3"/>
            <a:ext cx="8229600" cy="5072099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600" dirty="0"/>
              <a:t>совершенствование условий для выявления и поддержки одаренных детей;</a:t>
            </a:r>
          </a:p>
          <a:p>
            <a:pPr algn="just"/>
            <a:r>
              <a:rPr lang="ru-RU" sz="2600" dirty="0"/>
              <a:t>развитие форм включения детей в интеллектуально-познавательную, трудовую, общественно-полезную, художественную, физкультурно-спортивную, игровую деятельности на основе использования потенциала системы дополнительного образования;</a:t>
            </a:r>
          </a:p>
          <a:p>
            <a:pPr algn="just"/>
            <a:r>
              <a:rPr lang="ru-RU" sz="2600" dirty="0"/>
              <a:t>развитие у</a:t>
            </a:r>
            <a:r>
              <a:rPr lang="ru-RU" sz="2600" i="1" dirty="0"/>
              <a:t> </a:t>
            </a:r>
            <a:r>
              <a:rPr lang="ru-RU" sz="2600" dirty="0"/>
              <a:t>подрастающего поколения интереса к чтению;</a:t>
            </a:r>
          </a:p>
          <a:p>
            <a:pPr algn="just"/>
            <a:r>
              <a:rPr lang="ru-RU" sz="2600" dirty="0"/>
              <a:t>создание условий для повышения у детей уровня владения русским и родным языками и иными коммуникативными компетенциями;</a:t>
            </a:r>
          </a:p>
          <a:p>
            <a:pPr algn="just"/>
            <a:r>
              <a:rPr lang="ru-RU" sz="2600" dirty="0"/>
              <a:t>создание условий для психолого-педагогической поддержки воспитания в системе каникулярного отдыха и оздоровления детей.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</p:spPr>
        <p:txBody>
          <a:bodyPr>
            <a:normAutofit fontScale="25000" lnSpcReduction="20000"/>
          </a:bodyPr>
          <a:lstStyle/>
          <a:p>
            <a:pPr algn="just"/>
            <a:r>
              <a:rPr lang="ru-RU" sz="7600" b="1" dirty="0"/>
              <a:t>Расширение воспитательных возможностей информационных ресурсов:</a:t>
            </a:r>
            <a:endParaRPr lang="ru-RU" sz="7600" dirty="0"/>
          </a:p>
          <a:p>
            <a:pPr algn="just"/>
            <a:r>
              <a:rPr lang="ru-RU" sz="7600" dirty="0"/>
              <a:t>создание условий для позитивного развития детей в информационной среде (интернет, кино, телевидение, книги, СМИ, в том числе радио и телевидение);</a:t>
            </a:r>
          </a:p>
          <a:p>
            <a:pPr algn="just"/>
            <a:r>
              <a:rPr lang="ru-RU" sz="7600" dirty="0"/>
              <a:t>содействие популяризации традиционных российских культурных, нравственных и семейных ценностей в информационном пространстве;</a:t>
            </a:r>
          </a:p>
          <a:p>
            <a:pPr algn="just"/>
            <a:r>
              <a:rPr lang="ru-RU" sz="7600" dirty="0"/>
              <a:t>применение разнообразных средств защиты детей от информации, причиняющей вред их здоровью и развитию при предоставлении доступа к </a:t>
            </a:r>
            <a:r>
              <a:rPr lang="ru-RU" sz="7600" dirty="0" err="1"/>
              <a:t>интернет-ресурсам</a:t>
            </a:r>
            <a:r>
              <a:rPr lang="ru-RU" sz="7600" dirty="0"/>
              <a:t>.</a:t>
            </a:r>
          </a:p>
          <a:p>
            <a:pPr algn="just"/>
            <a:r>
              <a:rPr lang="ru-RU" sz="7600" b="1" dirty="0"/>
              <a:t>Поддержка общественных объединений в сфере воспитания:</a:t>
            </a:r>
            <a:endParaRPr lang="ru-RU" sz="7600" dirty="0"/>
          </a:p>
          <a:p>
            <a:pPr algn="just"/>
            <a:r>
              <a:rPr lang="ru-RU" sz="7600" dirty="0"/>
              <a:t>улучшение условий для эффективного взаимодействия детских и иных общественных объединений с образовательными организациями общего, профессионального и дополнительного образования в целях содействия реализации и развития лидерского и творческого потенциала детей;</a:t>
            </a:r>
          </a:p>
          <a:p>
            <a:pPr algn="just"/>
            <a:r>
              <a:rPr lang="ru-RU" sz="7600" dirty="0"/>
              <a:t>поддержка родительских и иных общественных объединений, содействующих воспитательной деятельности в образовательных организациях;</a:t>
            </a:r>
          </a:p>
          <a:p>
            <a:pPr algn="just"/>
            <a:r>
              <a:rPr lang="ru-RU" sz="7600" dirty="0"/>
              <a:t>широкое привлечение детей к участию в деятельности социально-значимых познавательных, творческих, культурных, краеведческих, благотворительных организациях и объединениях, волонтерском движении;</a:t>
            </a:r>
          </a:p>
          <a:p>
            <a:pPr algn="just"/>
            <a:r>
              <a:rPr lang="ru-RU" sz="7600" dirty="0"/>
              <a:t>расширение государственно-частного партнерства в сфере воспитания детей.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428760"/>
          </a:xfrm>
        </p:spPr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sz="3100" b="1" dirty="0"/>
              <a:t>2. Обновление воспитательного процесса с учетом современных достижений науки на основе</a:t>
            </a:r>
            <a:r>
              <a:rPr lang="ru-RU" sz="3100" dirty="0"/>
              <a:t> </a:t>
            </a:r>
            <a:r>
              <a:rPr lang="ru-RU" sz="3100" b="1" dirty="0"/>
              <a:t>отечественных традиций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57203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b="1" dirty="0"/>
              <a:t>Гражданское и патриотическое воспитание:</a:t>
            </a:r>
            <a:endParaRPr lang="ru-RU" sz="2000" dirty="0"/>
          </a:p>
          <a:p>
            <a:pPr algn="just"/>
            <a:r>
              <a:rPr lang="ru-RU" sz="2200" dirty="0" smtClean="0"/>
              <a:t>формирование </a:t>
            </a:r>
            <a:r>
              <a:rPr lang="ru-RU" sz="2200" dirty="0"/>
              <a:t>у детей целостного мировоззрения, российской идентичности, уважения к своей семье, обществу, государству, принятым в семье и обществе духовно-нравственным и </a:t>
            </a:r>
            <a:r>
              <a:rPr lang="ru-RU" sz="2200" dirty="0" err="1"/>
              <a:t>социокультурным</a:t>
            </a:r>
            <a:r>
              <a:rPr lang="ru-RU" sz="2200" dirty="0"/>
              <a:t> ценностям, к национальному культурному и историческому наследию и стремления к его сохранению и развитию;</a:t>
            </a:r>
          </a:p>
          <a:p>
            <a:pPr algn="just"/>
            <a:r>
              <a:rPr lang="ru-RU" sz="2200" dirty="0"/>
              <a:t>создание условий для воспитания у детей активной гражданской позиции, гражданской ответственности,  основанной на традиционных культурных, духовных и нравственных ценностях российского общества, для увеличения знаний и повышения способности ответственно реализовывать свои конституционные права и обязанности;</a:t>
            </a:r>
          </a:p>
          <a:p>
            <a:endParaRPr lang="ru-RU" sz="28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57850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3100" dirty="0"/>
              <a:t>развитие правовой и политической культуры детей, расширение конструктивного участия в принятии решений, затрагивающих их права и интересы, в том числе в различных формах самоорганизации, самоуправления, общественно-значимой деятельности;</a:t>
            </a:r>
          </a:p>
          <a:p>
            <a:pPr algn="just"/>
            <a:r>
              <a:rPr lang="ru-RU" sz="3100" dirty="0"/>
              <a:t>развитие программ патриотического воспитания детей, в том числе военно-патриотического;</a:t>
            </a:r>
          </a:p>
          <a:p>
            <a:pPr algn="just"/>
            <a:r>
              <a:rPr lang="ru-RU" sz="3100" dirty="0"/>
              <a:t>разработка и реализация вариативных программ воспитания, способствующих правовой, социальной, культурной адаптации детей мигрантов;</a:t>
            </a:r>
          </a:p>
          <a:p>
            <a:pPr algn="just"/>
            <a:r>
              <a:rPr lang="ru-RU" sz="3100" dirty="0"/>
              <a:t>формирование мотивов, нравственных и смысловых установок личности, позволяющих противостоять экстремизму, ксенофобии, дискриминации по социальным, религиозным, расовым, национальным признакам,</a:t>
            </a:r>
            <a:r>
              <a:rPr lang="ru-RU" sz="3100" b="1" dirty="0"/>
              <a:t> </a:t>
            </a:r>
            <a:r>
              <a:rPr lang="ru-RU" sz="3100" dirty="0"/>
              <a:t>межэтнической и межконфессиональной нетерпимости,</a:t>
            </a:r>
            <a:r>
              <a:rPr lang="ru-RU" sz="3100" b="1" dirty="0"/>
              <a:t> </a:t>
            </a:r>
            <a:r>
              <a:rPr lang="ru-RU" sz="3100" dirty="0"/>
              <a:t>другим негативным социальным явлениям.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b="1" dirty="0"/>
              <a:t>Духовно-нравственное развитие</a:t>
            </a:r>
            <a:r>
              <a:rPr lang="ru-RU" b="1" dirty="0" smtClean="0"/>
              <a:t>:</a:t>
            </a:r>
          </a:p>
          <a:p>
            <a:pPr algn="just">
              <a:buNone/>
            </a:pPr>
            <a:endParaRPr lang="ru-RU" dirty="0"/>
          </a:p>
          <a:p>
            <a:pPr algn="just"/>
            <a:r>
              <a:rPr lang="ru-RU" dirty="0"/>
              <a:t>воспитание у детей чувства достоинства, чести и честности, совестливости, уважения к отцу, матери, учителям, старшему поколению, сверстникам, другим людям;</a:t>
            </a:r>
          </a:p>
          <a:p>
            <a:pPr algn="just"/>
            <a:r>
              <a:rPr lang="ru-RU" dirty="0"/>
              <a:t>развитие в детской среде ответственности и выбора, принципов коллективизма и солидарности, духа милосердия и сострадания, привычки заботиться о детях и взрослых, испытывающих жизненные трудности;</a:t>
            </a:r>
          </a:p>
          <a:p>
            <a:pPr algn="just"/>
            <a:r>
              <a:rPr lang="ru-RU" dirty="0"/>
              <a:t>формирование </a:t>
            </a:r>
            <a:r>
              <a:rPr lang="ru-RU" dirty="0" err="1"/>
              <a:t>деятельностного</a:t>
            </a:r>
            <a:r>
              <a:rPr lang="ru-RU" dirty="0"/>
              <a:t> позитивного отношения к людям с ограниченными возможностями здоровья и детям-инвалидам, преодоление психологических барьеров, существующих в обществе по отношению к людям с ограниченными возможностями;</a:t>
            </a:r>
          </a:p>
          <a:p>
            <a:pPr algn="just"/>
            <a:r>
              <a:rPr lang="ru-RU" dirty="0"/>
              <a:t>расширение сотрудничества между государством, обществом, традиционными религиозными общинами и иными общественными организациями и институтами в сфере духовно-нравственного воспитания детей.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571480"/>
            <a:ext cx="8229600" cy="5857916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b="1" dirty="0"/>
              <a:t>Приобщение детей к культурному наследию</a:t>
            </a:r>
            <a:r>
              <a:rPr lang="ru-RU" b="1" dirty="0" smtClean="0"/>
              <a:t>:</a:t>
            </a:r>
          </a:p>
          <a:p>
            <a:pPr algn="just">
              <a:buNone/>
            </a:pPr>
            <a:endParaRPr lang="ru-RU" dirty="0"/>
          </a:p>
          <a:p>
            <a:pPr algn="just"/>
            <a:r>
              <a:rPr lang="ru-RU" dirty="0"/>
              <a:t>создание равных для всех детей возможностей доступа к культурным ценностям;</a:t>
            </a:r>
          </a:p>
          <a:p>
            <a:pPr algn="just"/>
            <a:r>
              <a:rPr lang="ru-RU" dirty="0"/>
              <a:t>увеличение доступности детской литературы для семей, приобщение детей к классическим и современным отечественным и мировым произведениям искусства и литературы;</a:t>
            </a:r>
          </a:p>
          <a:p>
            <a:pPr algn="just"/>
            <a:r>
              <a:rPr lang="ru-RU" dirty="0"/>
              <a:t>поддержка мер по созданию и распространению произведений искусства и культуры, проведению культурных мероприятий, направленных на популяризацию традиционных российских культурных, нравственных и семейных ценностей;</a:t>
            </a:r>
          </a:p>
          <a:p>
            <a:pPr algn="just"/>
            <a:r>
              <a:rPr lang="ru-RU" dirty="0"/>
              <a:t>создание и поддержка производства художественных, документальных, научно-популярных, учебных и анимационных фильмов, направленных на нравственное и интеллектуальное развитие детей;</a:t>
            </a:r>
          </a:p>
          <a:p>
            <a:pPr algn="just"/>
            <a:r>
              <a:rPr lang="ru-RU" dirty="0"/>
              <a:t>совершенствование деятельности библиотек;</a:t>
            </a:r>
          </a:p>
          <a:p>
            <a:pPr algn="just"/>
            <a:r>
              <a:rPr lang="ru-RU" dirty="0"/>
              <a:t>создание условий для сохранения и поддержки этнических культурных традиций, народного творчества.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50072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/>
              <a:t>Физическое развитие и культура здоровья</a:t>
            </a:r>
            <a:r>
              <a:rPr lang="ru-RU" b="1" dirty="0" smtClean="0"/>
              <a:t>:</a:t>
            </a:r>
          </a:p>
          <a:p>
            <a:pPr>
              <a:buNone/>
            </a:pPr>
            <a:endParaRPr lang="ru-RU" dirty="0"/>
          </a:p>
          <a:p>
            <a:pPr algn="just"/>
            <a:r>
              <a:rPr lang="ru-RU" dirty="0"/>
              <a:t>формирование у подрастающего поколения ответственного отношения к своему здоровью и потребности в здоровом образе жизни;</a:t>
            </a:r>
          </a:p>
          <a:p>
            <a:pPr algn="just"/>
            <a:r>
              <a:rPr lang="ru-RU" dirty="0"/>
              <a:t>создание равных условий для занятий физической культурой и спортом, для развивающего отдыха и оздоровления детей, включая детей с ограниченными возможностями здоровья, детей, находящихся в трудной жизненной ситуации, в том числе на основе развития спортивной инфраструктуры и повышения эффективности ее использования;</a:t>
            </a:r>
          </a:p>
          <a:p>
            <a:pPr algn="just"/>
            <a:r>
              <a:rPr lang="ru-RU" dirty="0"/>
              <a:t>привитие культуры безопасной жизнедеятельности, профилактика вредных привычек;</a:t>
            </a:r>
          </a:p>
          <a:p>
            <a:pPr algn="just"/>
            <a:r>
              <a:rPr lang="ru-RU" dirty="0"/>
              <a:t>формирование в детской среде системы мотивации к активному и здоровому образу жизни, занятиям спортом, развитие культуры здорового питания и трезвости;</a:t>
            </a:r>
          </a:p>
          <a:p>
            <a:pPr algn="just"/>
            <a:r>
              <a:rPr lang="ru-RU" dirty="0"/>
              <a:t>распространение позитивных моделей участия в массовых общественно-спортивных мероприятиях.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143668"/>
          </a:xfrm>
        </p:spPr>
        <p:txBody>
          <a:bodyPr>
            <a:normAutofit fontScale="47500" lnSpcReduction="20000"/>
          </a:bodyPr>
          <a:lstStyle/>
          <a:p>
            <a:pPr algn="just">
              <a:buNone/>
            </a:pPr>
            <a:r>
              <a:rPr lang="ru-RU" sz="4200" b="1" dirty="0"/>
              <a:t>Трудовое воспитание и профессиональное самоопределение</a:t>
            </a:r>
            <a:r>
              <a:rPr lang="ru-RU" sz="4200" b="1" dirty="0" smtClean="0"/>
              <a:t>:</a:t>
            </a:r>
          </a:p>
          <a:p>
            <a:pPr algn="just">
              <a:buNone/>
            </a:pPr>
            <a:endParaRPr lang="ru-RU" sz="4200" dirty="0"/>
          </a:p>
          <a:p>
            <a:pPr algn="just"/>
            <a:r>
              <a:rPr lang="kk-KZ" sz="4200" dirty="0"/>
              <a:t>воспитание </a:t>
            </a:r>
            <a:r>
              <a:rPr lang="ru-RU" sz="4200" dirty="0"/>
              <a:t>у детей уважения к труду, людям труда, трудовым достижениям и подвигам;</a:t>
            </a:r>
          </a:p>
          <a:p>
            <a:pPr algn="just"/>
            <a:r>
              <a:rPr lang="ru-RU" sz="4200" dirty="0"/>
              <a:t>формирование у детей умений и навыков самообслуживания,</a:t>
            </a:r>
            <a:r>
              <a:rPr lang="ru-RU" sz="4200" b="1" dirty="0"/>
              <a:t> </a:t>
            </a:r>
            <a:r>
              <a:rPr lang="ru-RU" sz="4200" dirty="0"/>
              <a:t>выполнения домашних обязанностей, потребности трудиться, добросовестного, ответственного и творческого отношения к разным видам трудовой деятельности;</a:t>
            </a:r>
          </a:p>
          <a:p>
            <a:pPr algn="just"/>
            <a:r>
              <a:rPr lang="ru-RU" sz="4200" dirty="0"/>
              <a:t>развитие умения работать совместно с другими, действовать самостоятельно, активно и ответственно, мобилизуя необходимые ресурсы, правильно оценивая смысл и последствия своих действий;</a:t>
            </a:r>
          </a:p>
          <a:p>
            <a:pPr algn="just"/>
            <a:r>
              <a:rPr lang="ru-RU" sz="4200" dirty="0"/>
              <a:t>содействие профессиональному самоопределению, приобщение детей к социально-значимой деятельности для осмысленного выбора профессии.</a:t>
            </a:r>
          </a:p>
          <a:p>
            <a:pPr algn="just">
              <a:buNone/>
            </a:pPr>
            <a:r>
              <a:rPr lang="ru-RU" sz="4200" b="1" dirty="0"/>
              <a:t>Экологическое воспитание</a:t>
            </a:r>
            <a:r>
              <a:rPr lang="ru-RU" sz="4200" b="1" dirty="0" smtClean="0"/>
              <a:t>:</a:t>
            </a:r>
          </a:p>
          <a:p>
            <a:pPr algn="just">
              <a:buNone/>
            </a:pPr>
            <a:endParaRPr lang="ru-RU" sz="4200" dirty="0"/>
          </a:p>
          <a:p>
            <a:pPr algn="just"/>
            <a:r>
              <a:rPr lang="ru-RU" sz="4200" dirty="0"/>
              <a:t>становление и развитие у ребенка экологической культуры, бережного отношения к родной земле;</a:t>
            </a:r>
          </a:p>
          <a:p>
            <a:pPr algn="just"/>
            <a:r>
              <a:rPr lang="ru-RU" sz="4200" dirty="0"/>
              <a:t>формирование у детей экологической картины мира, развитие у них стремления беречь и охранять природу;</a:t>
            </a:r>
          </a:p>
          <a:p>
            <a:pPr algn="just"/>
            <a:r>
              <a:rPr lang="ru-RU" sz="4200" dirty="0"/>
              <a:t>воспитание чувства ответственности за состояние природных ресурсов и разумное взаимодействие с ними.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500042"/>
            <a:ext cx="7972452" cy="642942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>IV</a:t>
            </a:r>
            <a:r>
              <a:rPr lang="ru-RU" sz="3100" b="1" dirty="0"/>
              <a:t>. Механизмы реализации Стратегии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42915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b="1" dirty="0"/>
              <a:t>Правовые:</a:t>
            </a:r>
            <a:endParaRPr lang="ru-RU" sz="2400" dirty="0"/>
          </a:p>
          <a:p>
            <a:pPr algn="just"/>
            <a:r>
              <a:rPr lang="ru-RU" sz="2400" dirty="0"/>
              <a:t>развитие и совершенствование федеральной, региональной и муниципальной нормативной правовой базы в сфере воспитания детей в соответствии с государственной политикой Российской Федерации в области воспитания;</a:t>
            </a:r>
          </a:p>
          <a:p>
            <a:pPr algn="just"/>
            <a:r>
              <a:rPr lang="ru-RU" sz="2400" dirty="0"/>
              <a:t>совершенствование законодательной защиты определяющей роли семьи, приоритетного права родителей на воспитание и обучение детей, защиту их прав и интересов в системе воспитания.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00792"/>
          </a:xfrm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b="1" dirty="0"/>
              <a:t>Организационно-управленческие:</a:t>
            </a:r>
            <a:endParaRPr lang="ru-RU" dirty="0"/>
          </a:p>
          <a:p>
            <a:pPr algn="just"/>
            <a:r>
              <a:rPr lang="ru-RU" dirty="0"/>
              <a:t>разработка и реализация комплексных планов мер по реализации Стратегии на трёхлетние периоды;</a:t>
            </a:r>
          </a:p>
          <a:p>
            <a:pPr algn="just"/>
            <a:r>
              <a:rPr lang="ru-RU" dirty="0"/>
              <a:t>принятие субъектами Российской Федерации в рамках региональных программ комплексных планов развития воспитания в соответствии со Стратегией, совершенствование в субъектах Российской Федерации условий для обеспечения эффективной воспитательной деятельности в образовательных и иных организациях на основе современных механизмов управления;</a:t>
            </a:r>
          </a:p>
          <a:p>
            <a:pPr algn="just"/>
            <a:r>
              <a:rPr lang="ru-RU" dirty="0"/>
              <a:t>консолидация усилий воспитательных институтов на муниципальном и региональном уровнях;</a:t>
            </a:r>
          </a:p>
          <a:p>
            <a:pPr algn="just"/>
            <a:r>
              <a:rPr lang="ru-RU" dirty="0"/>
              <a:t>эффективная координация межведомственного взаимодействия в системе воспитания;</a:t>
            </a:r>
          </a:p>
          <a:p>
            <a:pPr algn="just"/>
            <a:r>
              <a:rPr lang="ru-RU" dirty="0"/>
              <a:t>сетевое взаимодействие общеобразовательных организаций, организаций дополнительного образования детей и иных организаций в сфере воспитания;</a:t>
            </a:r>
          </a:p>
          <a:p>
            <a:pPr algn="just"/>
            <a:r>
              <a:rPr lang="ru-RU" dirty="0"/>
              <a:t>укрепление сотрудничества семьи, образовательных и иных организаций в воспитании детей;</a:t>
            </a:r>
          </a:p>
          <a:p>
            <a:pPr algn="just"/>
            <a:r>
              <a:rPr lang="ru-RU" dirty="0"/>
              <a:t>системное изучение и распространение лучшего педагогического опыта работы в области воспитания;</a:t>
            </a:r>
          </a:p>
          <a:p>
            <a:pPr algn="just"/>
            <a:r>
              <a:rPr lang="ru-RU" dirty="0"/>
              <a:t>создание системы показателей, критериев и индикаторов, определяющих эффективность воспитания в системе образования;</a:t>
            </a:r>
          </a:p>
          <a:p>
            <a:pPr algn="just"/>
            <a:r>
              <a:rPr lang="ru-RU" dirty="0"/>
              <a:t>организация мониторинга эффективности реализации Стратегии в субъектах Российской Федерации, муниципальных образованиях.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786478"/>
          </a:xfrm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sz="3600" b="1" dirty="0"/>
              <a:t>Кадровые:</a:t>
            </a:r>
            <a:endParaRPr lang="ru-RU" sz="3600" dirty="0"/>
          </a:p>
          <a:p>
            <a:pPr algn="just"/>
            <a:r>
              <a:rPr lang="ru-RU" sz="3600" dirty="0"/>
              <a:t>дальнейшее повышение престижа профессий педагога, воспитателя; создание атмосферы уважения к педагогическому труду, разработка мер по его поддержке;</a:t>
            </a:r>
          </a:p>
          <a:p>
            <a:pPr algn="just"/>
            <a:r>
              <a:rPr lang="ru-RU" sz="3600" dirty="0"/>
              <a:t>развитие кадрового потенциала, в части воспитательной компетентности педагога, разработка и введение профессиональных стандартов специалиста в области воспитания;</a:t>
            </a:r>
          </a:p>
          <a:p>
            <a:pPr algn="just"/>
            <a:r>
              <a:rPr lang="ru-RU" sz="3600" dirty="0"/>
              <a:t>содействие развитию педагогических компетенций у родителей;</a:t>
            </a:r>
          </a:p>
          <a:p>
            <a:pPr algn="just"/>
            <a:r>
              <a:rPr lang="ru-RU" sz="3600" dirty="0"/>
              <a:t>модернизация системы педагогического образования, повышения квалификации и переподготовки специалистов в сфере воспитания с целью обеспечить соответствие содержания воспитательной деятельности вызовам современного общества;</a:t>
            </a:r>
          </a:p>
          <a:p>
            <a:pPr algn="just">
              <a:buNone/>
            </a:pPr>
            <a:r>
              <a:rPr lang="ru-RU" sz="3600" b="1" dirty="0"/>
              <a:t>Научно-методические:</a:t>
            </a:r>
            <a:endParaRPr lang="ru-RU" sz="3600" dirty="0"/>
          </a:p>
          <a:p>
            <a:pPr algn="just"/>
            <a:r>
              <a:rPr lang="ru-RU" sz="3600" dirty="0"/>
              <a:t>проведение научных исследований в области воспитания и социализации детей;</a:t>
            </a:r>
          </a:p>
          <a:p>
            <a:pPr algn="just"/>
            <a:r>
              <a:rPr lang="ru-RU" sz="3600" dirty="0"/>
              <a:t>развитие исследований в области семьи и  семейного  воспитания детей;</a:t>
            </a:r>
          </a:p>
          <a:p>
            <a:pPr algn="just"/>
            <a:r>
              <a:rPr lang="ru-RU" sz="3600" dirty="0"/>
              <a:t>проведение прикладных исследований по изучению роли и места СМИ, Интернета в развитии личности ребёнка;</a:t>
            </a:r>
          </a:p>
          <a:p>
            <a:pPr algn="just"/>
            <a:r>
              <a:rPr lang="ru-RU" sz="3600" dirty="0"/>
              <a:t>разработка методического обеспечения реализации Стратегии;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786478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ru-RU" b="1" dirty="0"/>
              <a:t>Финансово-экономические:</a:t>
            </a:r>
            <a:endParaRPr lang="ru-RU" dirty="0"/>
          </a:p>
          <a:p>
            <a:pPr algn="just"/>
            <a:r>
              <a:rPr lang="ru-RU" dirty="0"/>
              <a:t>создание в субъектах и муниципалитетах Российской Федерации необходимых ресурсов для развития эффективной деятельности социальных институтов воспитания; </a:t>
            </a:r>
          </a:p>
          <a:p>
            <a:pPr algn="just"/>
            <a:r>
              <a:rPr lang="ru-RU" dirty="0"/>
              <a:t>обеспечение многоканального финансирования системы воспитания из федерального, региональных и местных бюджетов, а также за счет механизмов государственно-частного партнерства, привлеченных инвестиций, спонсорских средств;</a:t>
            </a:r>
          </a:p>
          <a:p>
            <a:pPr algn="just"/>
            <a:r>
              <a:rPr lang="ru-RU" dirty="0"/>
              <a:t>создание и продуктивное использование гибкой системы стимулирования субъектов воспитательного процесса.</a:t>
            </a:r>
          </a:p>
          <a:p>
            <a:pPr algn="just">
              <a:buNone/>
            </a:pPr>
            <a:r>
              <a:rPr lang="ru-RU" b="1" dirty="0"/>
              <a:t>Информационные:</a:t>
            </a:r>
            <a:endParaRPr lang="ru-RU" dirty="0"/>
          </a:p>
          <a:p>
            <a:pPr algn="just"/>
            <a:r>
              <a:rPr lang="ru-RU" dirty="0"/>
              <a:t>использование современных информационных и коммуникационных технологий, электронных информационно-методических ресурсов для обеспечения взаимодействия всех субъектов системы воспитания;</a:t>
            </a:r>
          </a:p>
          <a:p>
            <a:pPr algn="just"/>
            <a:r>
              <a:rPr lang="ru-RU" dirty="0"/>
              <a:t>развитие сетевого взаимодействия образовательных организаций в интересах ребенка, дистанционных форм воспитания детей с ограниченными возможностями здоровья;</a:t>
            </a:r>
          </a:p>
          <a:p>
            <a:pPr algn="just"/>
            <a:r>
              <a:rPr lang="ru-RU" dirty="0"/>
              <a:t>организация информационной поддержки Стратегии воспитания с привлечением значимых общероссийских и региональных СМИ; усиление воспитательного потенциала </a:t>
            </a:r>
            <a:r>
              <a:rPr lang="ru-RU" dirty="0" err="1"/>
              <a:t>медиа‑образования</a:t>
            </a:r>
            <a:r>
              <a:rPr lang="ru-RU" dirty="0"/>
              <a:t> в образовательных организациях.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2800" b="1" dirty="0"/>
              <a:t>V. Ожидаемые результаты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86412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dirty="0"/>
              <a:t>Реализация Стратегии развития воспитания в Российской Федерации должна обеспечить:</a:t>
            </a:r>
          </a:p>
          <a:p>
            <a:pPr algn="just"/>
            <a:r>
              <a:rPr lang="ru-RU" dirty="0"/>
              <a:t>значимость воспитания в  общественном сознании; </a:t>
            </a:r>
          </a:p>
          <a:p>
            <a:pPr algn="just"/>
            <a:r>
              <a:rPr lang="ru-RU" dirty="0"/>
              <a:t>укрепление российской гражданской идентичности, традиционных общенациональных ценностей, устойчивости  и сплоченности российского общества;</a:t>
            </a:r>
          </a:p>
          <a:p>
            <a:pPr algn="just"/>
            <a:r>
              <a:rPr lang="ru-RU" dirty="0"/>
              <a:t>повышение общественного престижа семьи, отцовства и материнства, сохранение и возрождение традиционных семейных ценностей, укрепление традиций семейного воспитания;</a:t>
            </a:r>
          </a:p>
          <a:p>
            <a:pPr algn="just"/>
            <a:r>
              <a:rPr lang="ru-RU" dirty="0"/>
              <a:t>развитие общественно-государственной системы воспитания, основанной на координации и консолидации усилий всех ее институтов, современной развитой инфраструктуре, правовом регулировании, эффективных механизмах управления, конкурсного отбора и использования лучшего педагогического опыта воспитательной деятельности;</a:t>
            </a:r>
          </a:p>
          <a:p>
            <a:pPr algn="just"/>
            <a:r>
              <a:rPr lang="ru-RU" dirty="0"/>
              <a:t>доступность для всех категорий детей качественного воспитания, способствующего удовлетворению их индивидуальных потребностей, развитию творческих способностей, независимо от места проживания, материального положения семьи, состояния здоровья;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3"/>
            <a:ext cx="8229600" cy="4714908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dirty="0"/>
              <a:t>разработка и успешная реализация федеральных, региональных и муниципальных целевых программ поддержки одаренных детей, создание условий для развития их способностей в сфере образования, науки, культуры и спорта, независимо от их места жительства, социального положения и финансовых возможностей их семей;</a:t>
            </a:r>
          </a:p>
          <a:p>
            <a:pPr algn="just"/>
            <a:r>
              <a:rPr lang="ru-RU" dirty="0"/>
              <a:t>укрепление и развитие кадрового потенциала системы воспитания;</a:t>
            </a:r>
          </a:p>
          <a:p>
            <a:pPr algn="just"/>
            <a:r>
              <a:rPr lang="ru-RU" dirty="0"/>
              <a:t>утверждение в детской среде позитивных моделей поведения как нормы, снижение уровня негативных социальных явлений;</a:t>
            </a:r>
          </a:p>
          <a:p>
            <a:pPr algn="just"/>
            <a:r>
              <a:rPr lang="ru-RU" dirty="0"/>
              <a:t>развитие и поддержка социально-значимых детских, семейных и родительских инициатив, обеспечение преемственности деятельности детских и молодежных общественных объединений;</a:t>
            </a:r>
          </a:p>
          <a:p>
            <a:pPr algn="just"/>
            <a:r>
              <a:rPr lang="ru-RU" dirty="0"/>
              <a:t>повышение эффективности научных исследований в сфере воспитания;</a:t>
            </a:r>
          </a:p>
          <a:p>
            <a:pPr algn="just"/>
            <a:r>
              <a:rPr lang="ru-RU" dirty="0"/>
              <a:t>повышение уровня информационной безопасности детей;</a:t>
            </a:r>
          </a:p>
          <a:p>
            <a:pPr algn="just"/>
            <a:r>
              <a:rPr lang="ru-RU" dirty="0"/>
              <a:t>формирование системы осуществления мониторинга и показателей, отражающих эффективность реализации Стратегии.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2436</Words>
  <Application>Microsoft Office PowerPoint</Application>
  <PresentationFormat>Экран (4:3)</PresentationFormat>
  <Paragraphs>154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  СТРАТЕГИЯ  РАЗВИТИЯ ВОСПИТАНИЯ  В РОССИЙСКОЙ ФЕДЕРАЦИИ  НА ПЕРИОД ДО 2025 ГОДА  ПРОЕКТ в редакции от 13 января 2015 г. </vt:lpstr>
      <vt:lpstr>I. Общие положения</vt:lpstr>
      <vt:lpstr>Слайд 3</vt:lpstr>
      <vt:lpstr>Слайд 4</vt:lpstr>
      <vt:lpstr>Слайд 5</vt:lpstr>
      <vt:lpstr>II. Цель, задачи и основа Стратегии </vt:lpstr>
      <vt:lpstr>Слайд 7</vt:lpstr>
      <vt:lpstr>Слайд 8</vt:lpstr>
      <vt:lpstr>Слайд 9</vt:lpstr>
      <vt:lpstr>III. Основные направления развития воспитания 1. Развитие социальных институтов воспитания</vt:lpstr>
      <vt:lpstr>Слайд 11</vt:lpstr>
      <vt:lpstr>Слайд 12</vt:lpstr>
      <vt:lpstr>Слайд 13</vt:lpstr>
      <vt:lpstr>Слайд 14</vt:lpstr>
      <vt:lpstr>  2. Обновление воспитательного процесса с учетом современных достижений науки на основе отечественных традиций  </vt:lpstr>
      <vt:lpstr>Слайд 16</vt:lpstr>
      <vt:lpstr>Слайд 17</vt:lpstr>
      <vt:lpstr>Слайд 18</vt:lpstr>
      <vt:lpstr>Слайд 19</vt:lpstr>
      <vt:lpstr>Слайд 20</vt:lpstr>
      <vt:lpstr> IV. Механизмы реализации Стратегии </vt:lpstr>
      <vt:lpstr>Слайд 22</vt:lpstr>
      <vt:lpstr>Слайд 23</vt:lpstr>
      <vt:lpstr>Слайд 24</vt:lpstr>
      <vt:lpstr>V. Ожидаемые результаты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  СТРАТЕГИЯ  РАЗВИТИЯ ВОСПИТАНИЯ  В РОССИЙСКОЙ ФЕДЕРАЦИИ  НА ПЕРИОД ДО 2025 ГОДА  ПРОЕКТ в редакции от 13 января 2015 г. </dc:title>
  <dc:creator>user</dc:creator>
  <cp:lastModifiedBy>user</cp:lastModifiedBy>
  <cp:revision>39</cp:revision>
  <dcterms:created xsi:type="dcterms:W3CDTF">2015-02-03T09:00:42Z</dcterms:created>
  <dcterms:modified xsi:type="dcterms:W3CDTF">2015-02-03T11:35:13Z</dcterms:modified>
</cp:coreProperties>
</file>